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13" autoAdjust="0"/>
    <p:restoredTop sz="94662" autoAdjust="0"/>
  </p:normalViewPr>
  <p:slideViewPr>
    <p:cSldViewPr>
      <p:cViewPr varScale="1">
        <p:scale>
          <a:sx n="103" d="100"/>
          <a:sy n="103" d="100"/>
        </p:scale>
        <p:origin x="-21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9AD469E-8D83-48E6-9D7C-40F31B4EF2C8}" type="datetimeFigureOut">
              <a:rPr lang="ru-RU"/>
              <a:pPr>
                <a:defRPr/>
              </a:pPr>
              <a:t>26.08.2014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C225FE1-60C3-4877-8FF4-194F4FC32C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D62B3-D787-4FB3-9FE5-638F4141218F}" type="datetimeFigureOut">
              <a:rPr lang="ru-RU"/>
              <a:pPr>
                <a:defRPr/>
              </a:pPr>
              <a:t>26.08.2014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3C5DE-6897-4519-8536-002064BBDD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DED00-0C00-4206-8EE8-B9B85A473549}" type="datetimeFigureOut">
              <a:rPr lang="ru-RU"/>
              <a:pPr>
                <a:defRPr/>
              </a:pPr>
              <a:t>26.08.2014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715BD-51FA-4291-9C08-209DE5D947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8E7F1-33AC-4069-A94D-2900F554E610}" type="datetimeFigureOut">
              <a:rPr lang="ru-RU"/>
              <a:pPr>
                <a:defRPr/>
              </a:pPr>
              <a:t>26.08.2014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42279-6151-4BA6-9855-B8FFEC5C39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79496-A09E-4A8F-8BCB-382DA94A0776}" type="datetimeFigureOut">
              <a:rPr lang="ru-RU"/>
              <a:pPr>
                <a:defRPr/>
              </a:pPr>
              <a:t>26.08.2014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DC027-77AF-4E9D-BCE0-D64B0D1764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186A5-53CB-460A-B2C6-A204DE5A0707}" type="datetimeFigureOut">
              <a:rPr lang="ru-RU"/>
              <a:pPr>
                <a:defRPr/>
              </a:pPr>
              <a:t>26.08.2014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043EF-98F7-4EDF-A8AD-7B168B6B51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699F9-CE38-410D-A697-D8D66E077474}" type="datetimeFigureOut">
              <a:rPr lang="ru-RU"/>
              <a:pPr>
                <a:defRPr/>
              </a:pPr>
              <a:t>26.08.2014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2AC6B-18A7-4E6D-82C5-5F4C11203A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95A7D-E367-4DD6-8FA0-BE015B4B58F5}" type="datetimeFigureOut">
              <a:rPr lang="ru-RU"/>
              <a:pPr>
                <a:defRPr/>
              </a:pPr>
              <a:t>26.08.2014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DFFF2-F97C-4141-92AE-BB0F08FAEC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17E0F-EBEA-4B1C-92F7-16D516ED8996}" type="datetimeFigureOut">
              <a:rPr lang="ru-RU"/>
              <a:pPr>
                <a:defRPr/>
              </a:pPr>
              <a:t>26.08.2014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8A59F-18AE-45A3-8090-4199E177F1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6D994-78C5-4012-B77D-38556BA2226B}" type="datetimeFigureOut">
              <a:rPr lang="ru-RU"/>
              <a:pPr>
                <a:defRPr/>
              </a:pPr>
              <a:t>26.08.2014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06B0E-3FC5-4C64-BED9-85F2A27169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046E0-F301-49F0-AC37-B6398D410126}" type="datetimeFigureOut">
              <a:rPr lang="ru-RU"/>
              <a:pPr>
                <a:defRPr/>
              </a:pPr>
              <a:t>26.08.2014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69D91-981A-44C3-9D65-A349898F46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6C924-4BC8-4099-86A8-EA891EDA47AE}" type="datetimeFigureOut">
              <a:rPr lang="ru-RU"/>
              <a:pPr>
                <a:defRPr/>
              </a:pPr>
              <a:t>26.08.2014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B6BD-C493-41DA-9263-524CC4C680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39AC75C5-7FBB-4F1D-9A75-2D797FF6CE7C}" type="datetimeFigureOut">
              <a:rPr lang="ru-RU"/>
              <a:pPr>
                <a:defRPr/>
              </a:pPr>
              <a:t>26.08.2014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57C2E6C9-013A-440D-98A1-4DE9731819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06" r:id="rId4"/>
    <p:sldLayoutId id="2147483705" r:id="rId5"/>
    <p:sldLayoutId id="2147483704" r:id="rId6"/>
    <p:sldLayoutId id="2147483710" r:id="rId7"/>
    <p:sldLayoutId id="2147483711" r:id="rId8"/>
    <p:sldLayoutId id="2147483712" r:id="rId9"/>
    <p:sldLayoutId id="2147483703" r:id="rId10"/>
    <p:sldLayoutId id="214748371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116632"/>
            <a:ext cx="9144000" cy="6480720"/>
          </a:xfrm>
          <a:prstGeom prst="rect">
            <a:avLst/>
          </a:prstGeom>
          <a:noFill/>
        </p:spPr>
        <p:txBody>
          <a:bodyPr>
            <a:prstTxWarp prst="textDeflate">
              <a:avLst>
                <a:gd name="adj" fmla="val 1383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Сетевое взаимодействие     МКОУ ДОД ДЮСШ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с образовательными организациями района в условиях муниципалитета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388" y="1268413"/>
            <a:ext cx="8799512" cy="5473700"/>
          </a:xfrm>
        </p:spPr>
        <p:txBody>
          <a:bodyPr rtlCol="0"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ГТО—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разрабатываемая программная и нормативная основа физического воспитания населения России. Регулируется «Положением о Всероссийском физкультурно-спортивном комплексе „Готов к труду и обороне“ (ГТО)». </a:t>
            </a:r>
            <a:endParaRPr lang="ru-RU" sz="2000" b="1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Нормативы ГТО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Комплекс будет содержать 11 ступеней. Для каждой ступени предлагаются собственные названия.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ступень: 1—2 классы (6—8 лет);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II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ступень: 3—4 классы (9—10 лет);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III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ступень: 5—6 классы (11—12 лет);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IV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ступень: 7—9 классы (13—15 лет);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ступень: 10—11 классы, среднее профессиональное образование (16—17 лет);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VI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ступень: 18—29 лет;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VII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ступень: 30—39 лет;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VIII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ступень: 40—49 лет;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IX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ступень: 50—59 лет;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X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ступень: 60—69 лет;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XI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ступень: 70 лет и старше.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ru-RU" sz="2000" b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88640"/>
            <a:ext cx="8799204" cy="923330"/>
          </a:xfrm>
          <a:prstGeom prst="rect">
            <a:avLst/>
          </a:prstGeom>
          <a:noFill/>
        </p:spPr>
        <p:txBody>
          <a:bodyPr wrap="none">
            <a:prstTxWarp prst="textWave2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Готов к труду и обороне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692696"/>
            <a:ext cx="8640960" cy="5616624"/>
          </a:xfrm>
          <a:prstGeom prst="rect">
            <a:avLst/>
          </a:prstGeom>
          <a:noFill/>
        </p:spPr>
        <p:txBody>
          <a:bodyPr>
            <a:prstTxWarp prst="textCanDown">
              <a:avLst>
                <a:gd name="adj" fmla="val 3077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Пример испытаний на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VI ступень для мужчин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18—29 лет из комплекса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«Горжусь тобой, Отечество»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0"/>
          <a:ext cx="9169973" cy="69005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3569"/>
                <a:gridCol w="3096344"/>
                <a:gridCol w="1823327"/>
                <a:gridCol w="1851927"/>
                <a:gridCol w="1714806"/>
              </a:tblGrid>
              <a:tr h="65555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п</a:t>
                      </a:r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/</a:t>
                      </a:r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п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Виды испытаний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Бронзовый знак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Серебряный</a:t>
                      </a:r>
                      <a:r>
                        <a:rPr lang="ru-RU" sz="16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 знак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Золотой знак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80426"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Обязательные испытания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720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Бег на 100 м (с)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15,1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14,8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13,5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16245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Бег на 3 км (</a:t>
                      </a:r>
                      <a:r>
                        <a:rPr lang="ru-RU" sz="1600" b="1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мин.с</a:t>
                      </a:r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)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14:00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13:30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12:30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63743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Прыжок в длину с разбега (см)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380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390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430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80426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или прыжок в длину с места толчком двумя ногами (см)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215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230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240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36511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Подтягивание из виса на высокой перекладине 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(кол-во раз)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9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10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13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80426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или рывок гири 16 кг 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(кол-во раз за 4 мин)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20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30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40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17465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Наклон вперёд из положения стоя с прямыми ногами на гимнастической скамье (см)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+6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+7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 panose="030F0702030302020204" pitchFamily="66" charset="0"/>
                        </a:rPr>
                        <a:t>+13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950" y="1628775"/>
            <a:ext cx="8928100" cy="5113338"/>
          </a:xfrm>
        </p:spPr>
        <p:txBody>
          <a:bodyPr rtlCol="0"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на договорной основе по проведению занятий в рамках кружков, секций на базе школ налажены тесные взаимоотношения с МКОУ СОШ села Калинино (тренер-преподаватель </a:t>
            </a:r>
            <a:r>
              <a:rPr lang="ru-RU" sz="2200" b="1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Шиклин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Е.Н), МКОУ СОШ села Старый </a:t>
            </a:r>
            <a:r>
              <a:rPr lang="ru-RU" sz="2200" b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Ирюк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(тренер-преподаватель </a:t>
            </a:r>
            <a:r>
              <a:rPr lang="ru-RU" sz="2200" b="1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Шарафеев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Р.Г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Детско-юношеская спортивная школа 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успешно 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взаимодействует с районным спортивным комитетом, областными федерациями по видам спорта,  Ново-</a:t>
            </a:r>
            <a:r>
              <a:rPr lang="ru-RU" sz="2200" b="1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Смаильским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спорткомплексом.</a:t>
            </a:r>
            <a:endParaRPr lang="ru-RU" sz="2200" b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В Детско-юношеской спортивной школе налажена совместная работа с субъектами муниципальной системы профилактики правонарушений среди подростков, в результате чего спортивные занятия  посещают  дети из многодетных, малообеспеченных, неполных семей, дети-сироты и дети, состоящие на учете в КДН. Индивидуальный подход к каждому ребенку, профессиональные качества педагога, способность предвидения и прогнозирования способствуют профилактике правонарушений, преступлений, пропаганде здорового образа жизни. В 2013-2014 учебном году в спортивной школе занимались 3 учащихся состоящих на учете в КДН, с ними проводилась воспитательная работа. За прошедший учебный год не один учащийся не поставлен на учет.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74294" y="332656"/>
            <a:ext cx="8569975" cy="1152128"/>
          </a:xfrm>
          <a:prstGeom prst="rect">
            <a:avLst/>
          </a:prstGeom>
          <a:noFill/>
        </p:spPr>
        <p:txBody>
          <a:bodyPr wrap="none">
            <a:prstTxWarp prst="textWave1">
              <a:avLst>
                <a:gd name="adj1" fmla="val 12500"/>
                <a:gd name="adj2" fmla="val 0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Финансовые механизмы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взаимодействия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388" y="1916113"/>
            <a:ext cx="8713787" cy="4681537"/>
          </a:xfrm>
        </p:spPr>
        <p:txBody>
          <a:bodyPr rtlCol="0"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возможность повышения профессионального уровня. Принцип сочетания индивидуального и коллективного, как показывает практика, позволяет обеспечить непрерывность профессионального образования; 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возможность совместной деятельности с участниками сети; 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возможность проявления собственной инициативы и возможность участия в поддержке и оценке других инициатив; 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возможность участия в формировании общих критериев эффективности деятельности; 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возможность участия в организации совместной деятельности; 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возможность предоставлять информацию о своей деятельности другим участникам сети; 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возможность иметь информацию о деятельности других участников сети 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создавать собственные каналы информации, становиться частью других информационных каналов.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16632"/>
            <a:ext cx="8856984" cy="1569660"/>
          </a:xfrm>
          <a:prstGeom prst="rect">
            <a:avLst/>
          </a:prstGeom>
          <a:noFill/>
        </p:spPr>
        <p:txBody>
          <a:bodyPr>
            <a:prstTxWarp prst="textWave2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Участвуя в реализации сетевой модели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взаимодействия образовательных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организаций, педагог получает: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388" y="2276475"/>
            <a:ext cx="8785225" cy="4392613"/>
          </a:xfrm>
        </p:spPr>
        <p:txBody>
          <a:bodyPr rtlCol="0"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проведение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мониторинга востребованности услуг спортивной школы; 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анализ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имеющихся ресурсов для решения проблем совместной работы; 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создание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эффективных моделей организации интеграционного взаимодействия с общеобразовательными учреждениями.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Миссия дополнительного образования состоит в максимальном привлечении школьников в специально организованную, благоприятную среду в свободное от школы время. Решая данную проблему, необходимо помочь ребенку на начальном этапе выявить способности, которые помогут ему самоопределиться и занять свое место в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социуме.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16632"/>
            <a:ext cx="8640960" cy="1938992"/>
          </a:xfrm>
          <a:prstGeom prst="rect">
            <a:avLst/>
          </a:prstGeom>
          <a:noFill/>
        </p:spPr>
        <p:txBody>
          <a:bodyPr>
            <a:prstTxWarp prst="textWave2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Перспективы работы детско-юношеской спортивной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школы </a:t>
            </a:r>
            <a:r>
              <a:rPr lang="ru-RU" sz="4000" b="1" spc="50" dirty="0" err="1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г.Малмыжа</a:t>
            </a:r>
            <a:endParaRPr lang="ru-RU" sz="4000" b="1" spc="50" dirty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0825" y="1758950"/>
            <a:ext cx="8713788" cy="4983163"/>
          </a:xfrm>
        </p:spPr>
        <p:txBody>
          <a:bodyPr rtlCol="0">
            <a:normAutofit fontScale="85000" lnSpcReduction="10000"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Параметры: Личностный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Критерии: </a:t>
            </a:r>
            <a:endParaRPr lang="ru-RU" b="1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Уровень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мотивации на сотрудничество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Степень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интереса к совместной деятельности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Качество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общения субъектов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взаимодействия</a:t>
            </a:r>
          </a:p>
          <a:p>
            <a:pPr marL="0" indent="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Symbol" pitchFamily="18" charset="2"/>
              <a:buNone/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Показатели: 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Осознание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субъектами необходимости интеграции;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Мотивация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на участие в процессе интеграции.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Участие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в совместной деятельности;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Наличие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совместно наработанной методической продукции;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Выступления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публикации участников по данной проблеме;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Наличие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между субъектами интеграции гуманистических отношений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Эмоциональное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единство участников взаимодействия</a:t>
            </a:r>
          </a:p>
          <a:p>
            <a:pPr marL="0" indent="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Symbol" pitchFamily="18" charset="2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88640"/>
            <a:ext cx="8496944" cy="1569660"/>
          </a:xfrm>
          <a:prstGeom prst="rect">
            <a:avLst/>
          </a:prstGeom>
          <a:noFill/>
        </p:spPr>
        <p:txBody>
          <a:bodyPr>
            <a:prstTxWarp prst="textWave2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Критериальная база мониторинга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950" y="115888"/>
            <a:ext cx="9036050" cy="6742112"/>
          </a:xfrm>
        </p:spPr>
        <p:txBody>
          <a:bodyPr rtlCol="0">
            <a:normAutofit fontScale="85000" lnSpcReduction="20000"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Параметры: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Деятельностный</a:t>
            </a:r>
            <a:endParaRPr lang="ru-RU" b="1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Критерии: 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Уровень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обеспеченности сетевого взаимодействия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Качество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организации совместной деятельности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Степень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влияния опытно- экспериментальной работы на развитие муниципальных учреждений, участников проекта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Уровень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правления процессами сотрудничества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Показатели: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Наличие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у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учреждений-участников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экспериментальной работы цели участия в совместной деятельности;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Взаимопроникновение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сфер образовательной деятельности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учреждений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муниципалитета;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Динамика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личностного роста воспитанников и специалистов;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Динамика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обученности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воспитанников;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Обогащение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методических фондов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учреждений;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Появление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новых проектов, технологий;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Обогащение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субъектов знаниями и опытом практической деятельности за счет участия в совместной деятельности;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Наличие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в документах учреждений целей сетевого взаимодействия;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Наличие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опыта сетевого взаимодействия;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Наличие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планов, программ, проектов сетевого  сотрудничества;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Наличие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мониторинга результатов взаимодействия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500"/>
                            </p:stCondLst>
                            <p:childTnLst>
                              <p:par>
                                <p:cTn id="10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620688"/>
            <a:ext cx="8640960" cy="5472608"/>
          </a:xfrm>
          <a:prstGeom prst="rect">
            <a:avLst/>
          </a:prstGeom>
          <a:noFill/>
        </p:spPr>
        <p:txBody>
          <a:bodyPr>
            <a:prstTxWarp prst="textCanUp">
              <a:avLst>
                <a:gd name="adj" fmla="val 89511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Планирование опытно-экспериментальной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работы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388" y="2349500"/>
            <a:ext cx="8785225" cy="4392613"/>
          </a:xfrm>
        </p:spPr>
        <p:txBody>
          <a:bodyPr rtlCol="0">
            <a:normAutofit fontScale="85000" lnSpcReduction="10000"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i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Цель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–  обеспечение мотивационной готовности участников опытно-экспериментальной работы в условиях сетевого взаимодействия: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ознакомление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 экспериментальной базой и  разработка теоретических основ ;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определение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общих задач и содержания работы;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определение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образовательных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организаций и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муниципальных институтов – участников сетевого взаимодействия;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изучение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образовательного потенциала институтов интеграции в муниципалитете;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создание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механизмов управления процессами интеграции муниципалитета;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проведение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рефлексивного семинара для участников сетевого взаимодействия.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16632"/>
            <a:ext cx="9144000" cy="1826334"/>
          </a:xfrm>
          <a:prstGeom prst="rect">
            <a:avLst/>
          </a:prstGeom>
          <a:noFill/>
        </p:spPr>
        <p:txBody>
          <a:bodyPr>
            <a:prstTxWarp prst="textWave1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1 этап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 err="1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диагностико</a:t>
            </a:r>
            <a:r>
              <a:rPr lang="ru-RU" sz="36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-ориентировочный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 сентябрь 2014 г.- декабрь 2015г.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1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1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288" y="1844675"/>
            <a:ext cx="8424862" cy="4392613"/>
          </a:xfrm>
        </p:spPr>
        <p:txBody>
          <a:bodyPr rtlCol="0">
            <a:noAutofit/>
          </a:bodyPr>
          <a:lstStyle/>
          <a:p>
            <a:pPr marL="0" indent="0" algn="ctr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44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В переходный период на новые образовательные стандарты изменяется роль образования в жизни общества, выделяется приоритет на развитие </a:t>
            </a:r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здоровой личности учащихся</a:t>
            </a:r>
            <a:endParaRPr lang="ru-RU" sz="4400" b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404664"/>
            <a:ext cx="6552728" cy="1107996"/>
          </a:xfrm>
          <a:prstGeom prst="rect">
            <a:avLst/>
          </a:prstGeom>
          <a:noFill/>
        </p:spPr>
        <p:txBody>
          <a:bodyPr>
            <a:prstTxWarp prst="textWave2">
              <a:avLst>
                <a:gd name="adj1" fmla="val 12500"/>
                <a:gd name="adj2" fmla="val 634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Актуальность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479550"/>
            <a:ext cx="9144000" cy="5378450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1800" b="1" i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Цель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– обеспечение теоретической и практической готовности участников сетевого 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взаимодействия 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к решению проблем интеграции общего и дополнительного образования муниципалитета: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определение 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уровня профессиональной готовности специалистов-участников к деятельности в условиях интеграции общего и дополнительного образования;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апробация 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и проведение курсов повышения квалификации для участников  работы в режиме коллективного субъекта;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апробация 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и освоение интегрированных технологий обучения и воспитания детей, анализ их результативности;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апробация 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технологии подготовки коллектива учреждения к профессиональным испытаниям (конкурс, форум, 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конференция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);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апробация 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и реализация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разработка 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интегрированных программ деятельности участников  работы; 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подготовка 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пакетов нормативно-правовых документов и научно-методических разработок;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проведение 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муниципального конкурса инновационных образовательных программ.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ru-RU" sz="1800" b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33505"/>
            <a:ext cx="8928991" cy="1446790"/>
          </a:xfrm>
          <a:prstGeom prst="rect">
            <a:avLst/>
          </a:prstGeom>
          <a:noFill/>
        </p:spPr>
        <p:txBody>
          <a:bodyPr>
            <a:prstTxWarp prst="textWave1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2 этап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 err="1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проектировочно</a:t>
            </a:r>
            <a:r>
              <a:rPr lang="ru-RU" sz="36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-организационный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январь 2015 г.- февраль 2017г.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5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25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75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0825" y="2420938"/>
            <a:ext cx="8893175" cy="4176712"/>
          </a:xfrm>
        </p:spPr>
        <p:txBody>
          <a:bodyPr rtlCol="0">
            <a:normAutofit fontScale="92500"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i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Цель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– анализ эффективности реализации инновационных моделей интеграции общего и дополнительного образования муниципалитета участниками сетевого взаимодействия: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подведение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итогов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деятельности;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выпуск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аналитических материалов об экспериментальной проверке моделей интеграции;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выпуск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лучших интегрированных образовательных программ;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издание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учебно-методического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пособия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проведение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муниципального образовательного семинара «Мы вместе»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88640"/>
            <a:ext cx="8712968" cy="1938992"/>
          </a:xfrm>
          <a:prstGeom prst="rect">
            <a:avLst/>
          </a:prstGeom>
          <a:noFill/>
        </p:spPr>
        <p:txBody>
          <a:bodyPr>
            <a:prstTxWarp prst="textWave1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3 этап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аналитико-корректировочный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март - май 2017 г.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8313" y="2060575"/>
            <a:ext cx="8351837" cy="4537075"/>
          </a:xfrm>
        </p:spPr>
        <p:txBody>
          <a:bodyPr rtlCol="0">
            <a:normAutofit lnSpcReduction="10000"/>
          </a:bodyPr>
          <a:lstStyle/>
          <a:p>
            <a:pPr marL="0" indent="0" algn="ctr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Подготовка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к сетевому взаимодействию между ДЮСШ и образовательными учреждениями района, внедрение комплекса ГТО, обеспечение условий для развития педагогической системы взаимодействия МКОУ ДОД ДЮСШ с образовательными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организациями,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создание психолого-педагогических условий, способствующих развитию и воспитанию детей и юношества, совершенствование спортивно-оздоровительной деятельности, развитие и пропаганда массового спорта детей и молодёжи через совместную деятельность,  решение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проблем, возникающих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в процессе учебной деятельности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379837"/>
            <a:ext cx="7272808" cy="1200329"/>
          </a:xfrm>
          <a:prstGeom prst="rect">
            <a:avLst/>
          </a:prstGeom>
          <a:noFill/>
        </p:spPr>
        <p:txBody>
          <a:bodyPr wrap="none">
            <a:prstTxWarp prst="textDoubleWave1">
              <a:avLst>
                <a:gd name="adj1" fmla="val 6250"/>
                <a:gd name="adj2" fmla="val 381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Цель программы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950" y="1700213"/>
            <a:ext cx="8712200" cy="5329237"/>
          </a:xfrm>
        </p:spPr>
        <p:txBody>
          <a:bodyPr rtlCol="0">
            <a:normAutofit fontScale="70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Выявить </a:t>
            </a:r>
            <a:r>
              <a:rPr lang="ru-RU" sz="26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знание теории, </a:t>
            </a: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позволяющее </a:t>
            </a:r>
            <a:r>
              <a:rPr lang="ru-RU" sz="26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повысить </a:t>
            </a: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профессиональный </a:t>
            </a:r>
            <a:r>
              <a:rPr lang="ru-RU" sz="26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уровень учителя физической культуры, тренера-преподавателя к деятельности в условиях сетевого взаимодействия</a:t>
            </a: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Определить приоритеты в </a:t>
            </a:r>
            <a:r>
              <a:rPr lang="ru-RU" sz="26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сущности и структуре деятельности ДЮСШ и образовательных </a:t>
            </a: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организаций </a:t>
            </a:r>
            <a:r>
              <a:rPr lang="ru-RU" sz="26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района, учителя физической культуры и тренера-преподавателя в условиях сетевого взаимодействия.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Разработать </a:t>
            </a:r>
            <a:r>
              <a:rPr lang="ru-RU" sz="26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и опробовать понимание деятельности ДЮСШ и образовательных </a:t>
            </a: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организаций, </a:t>
            </a:r>
            <a:r>
              <a:rPr lang="ru-RU" sz="26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а также содержание деятельности тренера-преподавателя и учителя физической культуры в  условиях сетевого взаимодействия.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Провести </a:t>
            </a:r>
            <a:r>
              <a:rPr lang="ru-RU" sz="26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подготовку к внедрению и апробацию  комплекса ГТО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Провести мониторинг</a:t>
            </a:r>
            <a:endParaRPr lang="ru-RU" sz="2600" b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Повышение </a:t>
            </a:r>
            <a:r>
              <a:rPr lang="ru-RU" sz="26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доступности качественного дополнительного образования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Обеспечение </a:t>
            </a:r>
            <a:r>
              <a:rPr lang="ru-RU" sz="26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необходимых условий для личностного развития, укрепления здоровья, профессионального самоопределения детей и подростков.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Адаптация </a:t>
            </a:r>
            <a:r>
              <a:rPr lang="ru-RU" sz="26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их к жизни в обществе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Формирование </a:t>
            </a:r>
            <a:r>
              <a:rPr lang="ru-RU" sz="26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общей культуры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ru-RU" sz="26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Удовлетворение </a:t>
            </a:r>
            <a:r>
              <a:rPr lang="ru-RU" sz="26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потребности в занятиях физической культурой и спортом.</a:t>
            </a:r>
          </a:p>
          <a:p>
            <a:pPr marL="274320" indent="-27432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ru-RU" b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43808" y="260648"/>
            <a:ext cx="3647816" cy="1015663"/>
          </a:xfrm>
          <a:prstGeom prst="rect">
            <a:avLst/>
          </a:prstGeom>
          <a:noFill/>
        </p:spPr>
        <p:txBody>
          <a:bodyPr wrap="none">
            <a:prstTxWarp prst="textWave2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Задачи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0163" y="1341438"/>
            <a:ext cx="9042400" cy="5327650"/>
          </a:xfrm>
        </p:spPr>
        <p:txBody>
          <a:bodyPr rtlCol="0">
            <a:normAutofit fontScale="62500" lnSpcReduction="20000"/>
          </a:bodyPr>
          <a:lstStyle/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Нормативно- </a:t>
            </a:r>
            <a:r>
              <a:rPr lang="ru-RU" sz="34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правовое  направление, обеспечивающее реализацию прав и свобод ребенка в соответствии с нормативными документами.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Методическое направление, внедрение </a:t>
            </a:r>
            <a:r>
              <a:rPr lang="ru-RU" sz="34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в практику работы научных </a:t>
            </a: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разработок, обобщение педагогических </a:t>
            </a:r>
            <a:r>
              <a:rPr lang="ru-RU" sz="34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технологий и т.д.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Организационное </a:t>
            </a:r>
            <a:r>
              <a:rPr lang="ru-RU" sz="34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направление, предусматривающее совместную  организацию и проведение мероприятий программы.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Работа </a:t>
            </a:r>
            <a:r>
              <a:rPr lang="ru-RU" sz="34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 кадрами предусматривает проведение семинаров для тренеров-преподавателей и учителей физической культуры, а также  обобщение и распространение передового педагогического опыта.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Работа </a:t>
            </a:r>
            <a:r>
              <a:rPr lang="ru-RU" sz="34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с семьей и общественными организациями, вовлечение  семей в образовательно-воспитательный процесс, установление партнерских отношений с общественными организациями по поддержке детей и молодежи.</a:t>
            </a:r>
          </a:p>
          <a:p>
            <a:pPr marL="457200" indent="-457200" fontAlgn="auto">
              <a:spcAft>
                <a:spcPts val="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  <a:defRPr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Подготовка </a:t>
            </a:r>
            <a:r>
              <a:rPr lang="ru-RU" sz="34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детей к сдаче норм ГТО.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085" y="260648"/>
            <a:ext cx="8980344" cy="923330"/>
          </a:xfrm>
          <a:prstGeom prst="rect">
            <a:avLst/>
          </a:prstGeom>
          <a:noFill/>
        </p:spPr>
        <p:txBody>
          <a:bodyPr wrap="none">
            <a:prstTxWarp prst="textWave2">
              <a:avLst>
                <a:gd name="adj1" fmla="val 12500"/>
                <a:gd name="adj2" fmla="val 155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Приоритетные направления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388" y="476250"/>
            <a:ext cx="8713787" cy="631031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Font typeface="Symbol" pitchFamily="18" charset="2"/>
              <a:buNone/>
            </a:pPr>
            <a:r>
              <a:rPr lang="ru-RU" b="1" smtClean="0">
                <a:solidFill>
                  <a:srgbClr val="031F43"/>
                </a:solidFill>
                <a:latin typeface="Comic Sans MS" pitchFamily="66" charset="0"/>
              </a:rPr>
              <a:t>Бюджет: 90% - ДЮСШ, 10% - привлеченные средства</a:t>
            </a:r>
          </a:p>
          <a:p>
            <a:pPr marL="0" indent="0" algn="ctr">
              <a:lnSpc>
                <a:spcPct val="90000"/>
              </a:lnSpc>
              <a:buFont typeface="Symbol" pitchFamily="18" charset="2"/>
              <a:buNone/>
            </a:pPr>
            <a:r>
              <a:rPr lang="ru-RU" b="1" smtClean="0">
                <a:solidFill>
                  <a:srgbClr val="031F43"/>
                </a:solidFill>
                <a:latin typeface="Comic Sans MS" pitchFamily="66" charset="0"/>
              </a:rPr>
              <a:t>Ресурсное обеспечение: </a:t>
            </a:r>
          </a:p>
          <a:p>
            <a:pPr marL="0" indent="0">
              <a:lnSpc>
                <a:spcPct val="90000"/>
              </a:lnSpc>
              <a:buFont typeface="Symbol" pitchFamily="18" charset="2"/>
              <a:buNone/>
            </a:pPr>
            <a:r>
              <a:rPr lang="ru-RU" b="1" smtClean="0">
                <a:solidFill>
                  <a:srgbClr val="031F43"/>
                </a:solidFill>
                <a:latin typeface="Comic Sans MS" pitchFamily="66" charset="0"/>
              </a:rPr>
              <a:t>Методическое: разработка программы, программы практикума, обобщение из опыта работы, учебно-методические пособия    </a:t>
            </a:r>
          </a:p>
          <a:p>
            <a:pPr marL="0" indent="0">
              <a:lnSpc>
                <a:spcPct val="90000"/>
              </a:lnSpc>
              <a:buFont typeface="Symbol" pitchFamily="18" charset="2"/>
              <a:buNone/>
            </a:pPr>
            <a:r>
              <a:rPr lang="ru-RU" b="1" smtClean="0">
                <a:solidFill>
                  <a:srgbClr val="031F43"/>
                </a:solidFill>
                <a:latin typeface="Comic Sans MS" pitchFamily="66" charset="0"/>
              </a:rPr>
              <a:t>Кадровое:  специалисты методической службы, тренера-преподаватели, учителя физической культуры.                                                                                              Информационное: СМИ, программа сетевого взаимодействия, необходимые материалы для работы, мониторинг.</a:t>
            </a:r>
          </a:p>
          <a:p>
            <a:pPr marL="0" indent="0">
              <a:lnSpc>
                <a:spcPct val="90000"/>
              </a:lnSpc>
              <a:buFont typeface="Symbol" pitchFamily="18" charset="2"/>
              <a:buNone/>
            </a:pPr>
            <a:r>
              <a:rPr lang="ru-RU" b="1" smtClean="0">
                <a:solidFill>
                  <a:srgbClr val="031F43"/>
                </a:solidFill>
                <a:latin typeface="Comic Sans MS" pitchFamily="66" charset="0"/>
              </a:rPr>
              <a:t>Нормативно-правовое: Конституция РФ; </a:t>
            </a:r>
          </a:p>
          <a:p>
            <a:pPr marL="0" indent="0">
              <a:lnSpc>
                <a:spcPct val="90000"/>
              </a:lnSpc>
              <a:buFont typeface="Symbol" pitchFamily="18" charset="2"/>
              <a:buNone/>
            </a:pPr>
            <a:r>
              <a:rPr lang="ru-RU" b="1" smtClean="0">
                <a:solidFill>
                  <a:srgbClr val="031F43"/>
                </a:solidFill>
                <a:latin typeface="Comic Sans MS" pitchFamily="66" charset="0"/>
              </a:rPr>
              <a:t>Закон РФ « Об образовании»;                                                                                                                       федеральный закон о физической культуре и спорту № 329-Фз от 04.12.07 г. </a:t>
            </a:r>
          </a:p>
          <a:p>
            <a:pPr marL="0" indent="0">
              <a:lnSpc>
                <a:spcPct val="90000"/>
              </a:lnSpc>
              <a:buFont typeface="Symbol" pitchFamily="18" charset="2"/>
              <a:buNone/>
            </a:pPr>
            <a:r>
              <a:rPr lang="ru-RU" b="1" smtClean="0">
                <a:solidFill>
                  <a:srgbClr val="031F43"/>
                </a:solidFill>
                <a:latin typeface="Comic Sans MS" pitchFamily="66" charset="0"/>
              </a:rPr>
              <a:t>образовательная  программа, договора.</a:t>
            </a:r>
            <a:endParaRPr lang="ru-RU" smtClean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76672"/>
            <a:ext cx="8640960" cy="6186309"/>
          </a:xfrm>
          <a:prstGeom prst="rect">
            <a:avLst/>
          </a:prstGeom>
          <a:noFill/>
        </p:spPr>
        <p:txBody>
          <a:bodyPr>
            <a:prstTxWarp prst="textCanUp">
              <a:avLst>
                <a:gd name="adj" fmla="val 91762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Работа в районном методическом     объединении     учителей физической культуры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9512" y="305388"/>
            <a:ext cx="8640960" cy="6247864"/>
          </a:xfrm>
          <a:prstGeom prst="rect">
            <a:avLst/>
          </a:prstGeom>
          <a:noFill/>
        </p:spPr>
        <p:txBody>
          <a:bodyPr>
            <a:prstTxWarp prst="textCanUp">
              <a:avLst>
                <a:gd name="adj" fmla="val 82388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 Организация и проведение районной спартакиады школьников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0"/>
            <a:ext cx="8406386" cy="908720"/>
          </a:xfrm>
          <a:prstGeom prst="rect">
            <a:avLst/>
          </a:prstGeom>
          <a:noFill/>
        </p:spPr>
        <p:txBody>
          <a:bodyPr>
            <a:prstTxWarp prst="textWave2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Взаимодействие  с образовательными и общественными организациями</a:t>
            </a:r>
          </a:p>
        </p:txBody>
      </p:sp>
      <p:sp>
        <p:nvSpPr>
          <p:cNvPr id="7" name="Овал 6"/>
          <p:cNvSpPr/>
          <p:nvPr/>
        </p:nvSpPr>
        <p:spPr>
          <a:xfrm>
            <a:off x="3433763" y="2898775"/>
            <a:ext cx="2305050" cy="18002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МКОУ ДОД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ДЮСШ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г.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Малмыжа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01625" y="952500"/>
            <a:ext cx="2254250" cy="229393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Управление культуры,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молодежной политики и спорта администрации </a:t>
            </a:r>
            <a:r>
              <a:rPr lang="ru-RU" sz="1400" b="1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Малмыжского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района</a:t>
            </a:r>
          </a:p>
        </p:txBody>
      </p:sp>
      <p:sp>
        <p:nvSpPr>
          <p:cNvPr id="10" name="Овал 9"/>
          <p:cNvSpPr/>
          <p:nvPr/>
        </p:nvSpPr>
        <p:spPr>
          <a:xfrm>
            <a:off x="3055938" y="1120775"/>
            <a:ext cx="3086100" cy="10175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Образовательные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организации</a:t>
            </a:r>
          </a:p>
        </p:txBody>
      </p:sp>
      <p:sp>
        <p:nvSpPr>
          <p:cNvPr id="11" name="Овал 10"/>
          <p:cNvSpPr/>
          <p:nvPr/>
        </p:nvSpPr>
        <p:spPr>
          <a:xfrm>
            <a:off x="6732588" y="908050"/>
            <a:ext cx="1871662" cy="23383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Управление по физической культуре и спорту Кировской области</a:t>
            </a:r>
          </a:p>
        </p:txBody>
      </p:sp>
      <p:sp>
        <p:nvSpPr>
          <p:cNvPr id="12" name="Овал 11"/>
          <p:cNvSpPr/>
          <p:nvPr/>
        </p:nvSpPr>
        <p:spPr>
          <a:xfrm>
            <a:off x="736600" y="3402013"/>
            <a:ext cx="1349375" cy="13430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КДН</a:t>
            </a:r>
          </a:p>
        </p:txBody>
      </p:sp>
      <p:sp>
        <p:nvSpPr>
          <p:cNvPr id="13" name="Овал 12"/>
          <p:cNvSpPr/>
          <p:nvPr/>
        </p:nvSpPr>
        <p:spPr>
          <a:xfrm>
            <a:off x="6948488" y="3403600"/>
            <a:ext cx="1439862" cy="1295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МКОУ ДОД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ДДТ</a:t>
            </a:r>
          </a:p>
        </p:txBody>
      </p:sp>
      <p:sp>
        <p:nvSpPr>
          <p:cNvPr id="14" name="Овал 13"/>
          <p:cNvSpPr/>
          <p:nvPr/>
        </p:nvSpPr>
        <p:spPr>
          <a:xfrm>
            <a:off x="301625" y="4868863"/>
            <a:ext cx="2254250" cy="18002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Комплексный центр социального обслуживания населения</a:t>
            </a:r>
          </a:p>
        </p:txBody>
      </p:sp>
      <p:sp>
        <p:nvSpPr>
          <p:cNvPr id="15" name="Овал 14"/>
          <p:cNvSpPr/>
          <p:nvPr/>
        </p:nvSpPr>
        <p:spPr>
          <a:xfrm>
            <a:off x="3041650" y="5295900"/>
            <a:ext cx="3089275" cy="11525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Общество инвалидов</a:t>
            </a:r>
          </a:p>
        </p:txBody>
      </p:sp>
      <p:sp>
        <p:nvSpPr>
          <p:cNvPr id="16" name="Овал 15"/>
          <p:cNvSpPr/>
          <p:nvPr/>
        </p:nvSpPr>
        <p:spPr>
          <a:xfrm>
            <a:off x="6338888" y="4868863"/>
            <a:ext cx="2659062" cy="18002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Коррекционная школа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VIII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вида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г.Малмыжа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flipH="1" flipV="1">
            <a:off x="2484438" y="2565400"/>
            <a:ext cx="1150937" cy="681038"/>
          </a:xfrm>
          <a:prstGeom prst="straightConnector1">
            <a:avLst/>
          </a:prstGeom>
          <a:ln w="34925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7" idx="0"/>
          </p:cNvCxnSpPr>
          <p:nvPr/>
        </p:nvCxnSpPr>
        <p:spPr>
          <a:xfrm flipV="1">
            <a:off x="4586288" y="2138363"/>
            <a:ext cx="0" cy="760412"/>
          </a:xfrm>
          <a:prstGeom prst="straightConnector1">
            <a:avLst/>
          </a:prstGeom>
          <a:ln w="34925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5508625" y="2565400"/>
            <a:ext cx="1223963" cy="681038"/>
          </a:xfrm>
          <a:prstGeom prst="straightConnector1">
            <a:avLst/>
          </a:prstGeom>
          <a:ln w="34925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7" idx="2"/>
            <a:endCxn id="12" idx="6"/>
          </p:cNvCxnSpPr>
          <p:nvPr/>
        </p:nvCxnSpPr>
        <p:spPr>
          <a:xfrm flipH="1">
            <a:off x="2085975" y="3798888"/>
            <a:ext cx="1347788" cy="274637"/>
          </a:xfrm>
          <a:prstGeom prst="straightConnector1">
            <a:avLst/>
          </a:prstGeom>
          <a:ln w="34925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2484438" y="4365625"/>
            <a:ext cx="1150937" cy="930275"/>
          </a:xfrm>
          <a:prstGeom prst="straightConnector1">
            <a:avLst/>
          </a:prstGeom>
          <a:ln w="34925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Прямая со стрелкой 1024"/>
          <p:cNvCxnSpPr>
            <a:stCxn id="7" idx="4"/>
            <a:endCxn id="15" idx="0"/>
          </p:cNvCxnSpPr>
          <p:nvPr/>
        </p:nvCxnSpPr>
        <p:spPr>
          <a:xfrm>
            <a:off x="4586288" y="4699000"/>
            <a:ext cx="0" cy="596900"/>
          </a:xfrm>
          <a:prstGeom prst="straightConnector1">
            <a:avLst/>
          </a:prstGeom>
          <a:ln w="34925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Прямая со стрелкой 1028"/>
          <p:cNvCxnSpPr>
            <a:endCxn id="16" idx="1"/>
          </p:cNvCxnSpPr>
          <p:nvPr/>
        </p:nvCxnSpPr>
        <p:spPr>
          <a:xfrm>
            <a:off x="5508625" y="4365625"/>
            <a:ext cx="1219200" cy="766763"/>
          </a:xfrm>
          <a:prstGeom prst="straightConnector1">
            <a:avLst/>
          </a:prstGeom>
          <a:ln w="34925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Прямая со стрелкой 1030"/>
          <p:cNvCxnSpPr>
            <a:stCxn id="7" idx="6"/>
            <a:endCxn id="13" idx="2"/>
          </p:cNvCxnSpPr>
          <p:nvPr/>
        </p:nvCxnSpPr>
        <p:spPr>
          <a:xfrm>
            <a:off x="5738813" y="3798888"/>
            <a:ext cx="1209675" cy="252412"/>
          </a:xfrm>
          <a:prstGeom prst="straightConnector1">
            <a:avLst/>
          </a:prstGeom>
          <a:ln w="34925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222</TotalTime>
  <Words>1490</Words>
  <Application>Microsoft Office PowerPoint</Application>
  <PresentationFormat>Экран (4:3)</PresentationFormat>
  <Paragraphs>198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Волна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Лилия</dc:creator>
  <cp:lastModifiedBy>ruo</cp:lastModifiedBy>
  <cp:revision>23</cp:revision>
  <dcterms:created xsi:type="dcterms:W3CDTF">2014-08-22T05:38:47Z</dcterms:created>
  <dcterms:modified xsi:type="dcterms:W3CDTF">2014-08-26T12:11:16Z</dcterms:modified>
</cp:coreProperties>
</file>